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ial Bold" charset="1" panose="020B0802020202020204"/>
      <p:regular r:id="rId18"/>
    </p:embeddedFont>
    <p:embeddedFont>
      <p:font typeface="Garet Bold" charset="1" panose="00000000000000000000"/>
      <p:regular r:id="rId19"/>
    </p:embeddedFont>
    <p:embeddedFont>
      <p:font typeface="Arial" charset="1" panose="020B0502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495" y="3347696"/>
            <a:ext cx="18777237" cy="3177813"/>
            <a:chOff x="0" y="0"/>
            <a:chExt cx="14836336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36336" cy="2510865"/>
            </a:xfrm>
            <a:custGeom>
              <a:avLst/>
              <a:gdLst/>
              <a:ahLst/>
              <a:cxnLst/>
              <a:rect r="r" b="b" t="t" l="l"/>
              <a:pathLst>
                <a:path h="2510865" w="14836336">
                  <a:moveTo>
                    <a:pt x="0" y="0"/>
                  </a:moveTo>
                  <a:lnTo>
                    <a:pt x="14836336" y="0"/>
                  </a:lnTo>
                  <a:lnTo>
                    <a:pt x="14836336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4836336" cy="2587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44636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914930" y="514328"/>
            <a:ext cx="10458141" cy="85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true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Trường Đại Học Giao Thông Vận Tải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7295" y="6616887"/>
            <a:ext cx="8372733" cy="209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5"/>
              </a:lnSpc>
            </a:pPr>
            <a:r>
              <a:rPr lang="en-US" sz="291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Giảng viên hướng dẫn: TS. Nguyễn Quốc Tuấn</a:t>
            </a:r>
          </a:p>
          <a:p>
            <a:pPr algn="just">
              <a:lnSpc>
                <a:spcPts val="4075"/>
              </a:lnSpc>
            </a:pPr>
            <a:r>
              <a:rPr lang="en-US" sz="291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Sinh viên thực hiện:       Nguyễn Văn Nghĩa</a:t>
            </a:r>
          </a:p>
          <a:p>
            <a:pPr algn="just">
              <a:lnSpc>
                <a:spcPts val="4075"/>
              </a:lnSpc>
            </a:pPr>
            <a:r>
              <a:rPr lang="en-US" sz="291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Mã sinh viên:                   211213161</a:t>
            </a:r>
          </a:p>
          <a:p>
            <a:pPr algn="just">
              <a:lnSpc>
                <a:spcPts val="4075"/>
              </a:lnSpc>
            </a:pPr>
            <a:r>
              <a:rPr lang="en-US" sz="291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Lớp:                                  CNTT3 - K62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205" y="3656922"/>
            <a:ext cx="14678913" cy="247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7"/>
              </a:lnSpc>
            </a:pPr>
            <a:r>
              <a:rPr lang="en-US" b="true" sz="537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ỨNG DỤNG HỌC SÂU </a:t>
            </a:r>
          </a:p>
          <a:p>
            <a:pPr algn="ctr">
              <a:lnSpc>
                <a:spcPts val="6177"/>
              </a:lnSpc>
            </a:pPr>
            <a:r>
              <a:rPr lang="en-US" b="true" sz="537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TRONG NHẬN DIỆN HÀNH VI KHÔNG ĐỘI MŨ BẢO HIỂM KHI THAM GIA GIAO THÔNG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082445" y="0"/>
            <a:ext cx="1694792" cy="10287000"/>
            <a:chOff x="0" y="0"/>
            <a:chExt cx="446365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44636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002546" y="1941902"/>
            <a:ext cx="4162231" cy="76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42"/>
              </a:lnSpc>
            </a:pPr>
            <a:r>
              <a:rPr lang="en-US" sz="3958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Đồ án tốt nghiệp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27597" y="9191081"/>
            <a:ext cx="2512129" cy="58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Hà Nội - 2025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5220"/>
            <a:chOff x="0" y="0"/>
            <a:chExt cx="4816593" cy="422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2774"/>
            </a:xfrm>
            <a:custGeom>
              <a:avLst/>
              <a:gdLst/>
              <a:ahLst/>
              <a:cxnLst/>
              <a:rect r="r" b="b" t="t" l="l"/>
              <a:pathLst>
                <a:path h="422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2774"/>
                  </a:lnTo>
                  <a:lnTo>
                    <a:pt x="0" y="422774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04336" y="802610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497802" y="1219358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79841"/>
            <a:ext cx="7375636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11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3.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0265" y="8993540"/>
            <a:ext cx="152400" cy="2381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6147" y="1895832"/>
            <a:ext cx="16334118" cy="416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7011" indent="-418506" lvl="1">
              <a:lnSpc>
                <a:spcPts val="5427"/>
              </a:lnSpc>
              <a:spcBef>
                <a:spcPct val="0"/>
              </a:spcBef>
              <a:buFont typeface="Arial"/>
              <a:buChar char="•"/>
            </a:pPr>
            <a:r>
              <a:rPr lang="en-US" sz="38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Dữ liệu từ nhiều nguồn: thu thập thủ công và Internet...</a:t>
            </a:r>
          </a:p>
          <a:p>
            <a:pPr algn="just" marL="837011" indent="-418506" lvl="1">
              <a:lnSpc>
                <a:spcPts val="5427"/>
              </a:lnSpc>
              <a:spcBef>
                <a:spcPct val="0"/>
              </a:spcBef>
              <a:buFont typeface="Arial"/>
              <a:buChar char="•"/>
            </a:pPr>
            <a:r>
              <a:rPr lang="en-US" sz="38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Gán nhãn với 2 lớp: “helmet”, “no_helmet”</a:t>
            </a:r>
          </a:p>
          <a:p>
            <a:pPr algn="just" marL="837011" indent="-418506" lvl="1">
              <a:lnSpc>
                <a:spcPts val="5427"/>
              </a:lnSpc>
              <a:spcBef>
                <a:spcPct val="0"/>
              </a:spcBef>
              <a:buFont typeface="Arial"/>
              <a:buChar char="•"/>
            </a:pPr>
            <a:r>
              <a:rPr lang="en-US" sz="38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Tổng cộng 9351 ảnh, chia train/val/test</a:t>
            </a:r>
          </a:p>
          <a:p>
            <a:pPr algn="just" marL="837011" indent="-418506" lvl="1">
              <a:lnSpc>
                <a:spcPts val="5427"/>
              </a:lnSpc>
              <a:spcBef>
                <a:spcPct val="0"/>
              </a:spcBef>
              <a:buFont typeface="Arial"/>
              <a:buChar char="•"/>
            </a:pPr>
            <a:r>
              <a:rPr lang="en-US" sz="38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Huấn luyện mô hình YOLOv11 trên Google Colab</a:t>
            </a:r>
          </a:p>
          <a:p>
            <a:pPr algn="just" marL="837011" indent="-418506" lvl="1">
              <a:lnSpc>
                <a:spcPts val="5427"/>
              </a:lnSpc>
              <a:spcBef>
                <a:spcPct val="0"/>
              </a:spcBef>
              <a:buFont typeface="Arial"/>
              <a:buChar char="•"/>
            </a:pPr>
            <a:r>
              <a:rPr lang="en-US" sz="38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Sử dụng Streamlit để triến khai mô hình trên nền tảng web</a:t>
            </a:r>
          </a:p>
          <a:p>
            <a:pPr algn="just" marL="837011" indent="-418506" lvl="1">
              <a:lnSpc>
                <a:spcPts val="54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7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quả</a:t>
            </a:r>
            <a:r>
              <a:rPr lang="en-US" sz="38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mô hình phát hiện chính xác hành vi không đội mũ bảo hiểm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5220"/>
            <a:chOff x="0" y="0"/>
            <a:chExt cx="4816593" cy="422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2774"/>
            </a:xfrm>
            <a:custGeom>
              <a:avLst/>
              <a:gdLst/>
              <a:ahLst/>
              <a:cxnLst/>
              <a:rect r="r" b="b" t="t" l="l"/>
              <a:pathLst>
                <a:path h="422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2774"/>
                  </a:lnTo>
                  <a:lnTo>
                    <a:pt x="0" y="422774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04336" y="802610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497802" y="1219358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79841"/>
            <a:ext cx="7375636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11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4. Kết luận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0265" y="8993540"/>
            <a:ext cx="152400" cy="2381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848207"/>
            <a:ext cx="16051565" cy="253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luận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Củng cố kiến thức về AI, Deep Learning và YOLO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Nắm rõ quy trình triển khai bài toán thực tế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Đề tài có tính ứng dụng cao trong giám sát giao thông thực tế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000625"/>
            <a:ext cx="16051565" cy="314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Hướng phát triển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Nhận diện biển số xe để định danh phương tiện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Phát cảnh báo tự động khi phát hiện vi phạm</a:t>
            </a:r>
          </a:p>
          <a:p>
            <a:pPr algn="just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Tối ưu tốc độ xử lý và độ chính xác</a:t>
            </a:r>
          </a:p>
          <a:p>
            <a:pPr algn="just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Tích hợp vào hệ thống giám sát thực tế, hỗ trợ xử phạt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20417"/>
            <a:ext cx="18288000" cy="10507417"/>
            <a:chOff x="0" y="0"/>
            <a:chExt cx="14449778" cy="8302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78" cy="8302157"/>
            </a:xfrm>
            <a:custGeom>
              <a:avLst/>
              <a:gdLst/>
              <a:ahLst/>
              <a:cxnLst/>
              <a:rect r="r" b="b" t="t" l="l"/>
              <a:pathLst>
                <a:path h="8302157" w="14449778">
                  <a:moveTo>
                    <a:pt x="0" y="0"/>
                  </a:moveTo>
                  <a:lnTo>
                    <a:pt x="14449778" y="0"/>
                  </a:lnTo>
                  <a:lnTo>
                    <a:pt x="14449778" y="8302157"/>
                  </a:lnTo>
                  <a:lnTo>
                    <a:pt x="0" y="8302157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4449778" cy="83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63958" y="2393340"/>
            <a:ext cx="19615916" cy="4715847"/>
            <a:chOff x="0" y="0"/>
            <a:chExt cx="5166332" cy="12420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66332" cy="1242034"/>
            </a:xfrm>
            <a:custGeom>
              <a:avLst/>
              <a:gdLst/>
              <a:ahLst/>
              <a:cxnLst/>
              <a:rect r="r" b="b" t="t" l="l"/>
              <a:pathLst>
                <a:path h="1242034" w="5166332">
                  <a:moveTo>
                    <a:pt x="20128" y="0"/>
                  </a:moveTo>
                  <a:lnTo>
                    <a:pt x="5146203" y="0"/>
                  </a:lnTo>
                  <a:cubicBezTo>
                    <a:pt x="5151542" y="0"/>
                    <a:pt x="5156662" y="2121"/>
                    <a:pt x="5160437" y="5895"/>
                  </a:cubicBezTo>
                  <a:cubicBezTo>
                    <a:pt x="5164211" y="9670"/>
                    <a:pt x="5166332" y="14790"/>
                    <a:pt x="5166332" y="20128"/>
                  </a:cubicBezTo>
                  <a:lnTo>
                    <a:pt x="5166332" y="1221905"/>
                  </a:lnTo>
                  <a:cubicBezTo>
                    <a:pt x="5166332" y="1227244"/>
                    <a:pt x="5164211" y="1232363"/>
                    <a:pt x="5160437" y="1236138"/>
                  </a:cubicBezTo>
                  <a:cubicBezTo>
                    <a:pt x="5156662" y="1239913"/>
                    <a:pt x="5151542" y="1242034"/>
                    <a:pt x="5146203" y="1242034"/>
                  </a:cubicBezTo>
                  <a:lnTo>
                    <a:pt x="20128" y="1242034"/>
                  </a:lnTo>
                  <a:cubicBezTo>
                    <a:pt x="14790" y="1242034"/>
                    <a:pt x="9670" y="1239913"/>
                    <a:pt x="5895" y="1236138"/>
                  </a:cubicBezTo>
                  <a:cubicBezTo>
                    <a:pt x="2121" y="1232363"/>
                    <a:pt x="0" y="1227244"/>
                    <a:pt x="0" y="1221905"/>
                  </a:cubicBezTo>
                  <a:lnTo>
                    <a:pt x="0" y="20128"/>
                  </a:lnTo>
                  <a:cubicBezTo>
                    <a:pt x="0" y="14790"/>
                    <a:pt x="2121" y="9670"/>
                    <a:pt x="5895" y="5895"/>
                  </a:cubicBezTo>
                  <a:cubicBezTo>
                    <a:pt x="9670" y="2121"/>
                    <a:pt x="14790" y="0"/>
                    <a:pt x="20128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166332" cy="1318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13469" y="3708882"/>
            <a:ext cx="16360181" cy="24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b="true" sz="80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CẢM ƠN THẦY CÔ VÀ CÁC BẠN ĐÃ THEO DÕI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5897335" cy="10287000"/>
            <a:chOff x="0" y="0"/>
            <a:chExt cx="786311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902" t="0" r="30902" b="0"/>
            <a:stretch>
              <a:fillRect/>
            </a:stretch>
          </p:blipFill>
          <p:spPr>
            <a:xfrm flipH="false" flipV="false">
              <a:off x="0" y="0"/>
              <a:ext cx="786311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7259300" y="0"/>
            <a:ext cx="1694792" cy="10287000"/>
            <a:chOff x="0" y="0"/>
            <a:chExt cx="446365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44636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09187"/>
            <a:ext cx="1028700" cy="3177813"/>
            <a:chOff x="0" y="0"/>
            <a:chExt cx="812800" cy="251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2587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516585" y="255551"/>
            <a:ext cx="7494647" cy="128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7"/>
              </a:lnSpc>
            </a:pPr>
            <a:r>
              <a:rPr lang="en-US" sz="6776" b="true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NỘI DUNG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011231" y="1028700"/>
            <a:ext cx="1652841" cy="16528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814124" y="816351"/>
            <a:ext cx="771724" cy="7717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19457" y="8414693"/>
            <a:ext cx="3744615" cy="374461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16585" y="1760954"/>
            <a:ext cx="8805816" cy="1250800"/>
            <a:chOff x="0" y="0"/>
            <a:chExt cx="11741088" cy="166773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667733" cy="1667733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65278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652780"/>
                    </a:lnTo>
                    <a:lnTo>
                      <a:pt x="160020" y="812800"/>
                    </a:lnTo>
                    <a:lnTo>
                      <a:pt x="652780" y="812800"/>
                    </a:lnTo>
                    <a:lnTo>
                      <a:pt x="812800" y="652780"/>
                    </a:lnTo>
                    <a:lnTo>
                      <a:pt x="812800" y="160020"/>
                    </a:lnTo>
                    <a:lnTo>
                      <a:pt x="652780" y="0"/>
                    </a:ln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63500" y="-12700"/>
                <a:ext cx="685800" cy="762000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6299"/>
                  </a:lnSpc>
                </a:pPr>
                <a:r>
                  <a:rPr lang="en-US" b="true" sz="4499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1</a:t>
                </a: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938658" y="205187"/>
              <a:ext cx="9802431" cy="1085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Tổng quan đề tài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16585" y="3635632"/>
            <a:ext cx="9147488" cy="1250800"/>
            <a:chOff x="0" y="0"/>
            <a:chExt cx="12196650" cy="1667733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732442" cy="1667733"/>
              <a:chOff x="0" y="0"/>
              <a:chExt cx="844337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443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4337">
                    <a:moveTo>
                      <a:pt x="684317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652780"/>
                    </a:lnTo>
                    <a:lnTo>
                      <a:pt x="160020" y="812800"/>
                    </a:lnTo>
                    <a:lnTo>
                      <a:pt x="684317" y="812800"/>
                    </a:lnTo>
                    <a:lnTo>
                      <a:pt x="844337" y="652780"/>
                    </a:lnTo>
                    <a:lnTo>
                      <a:pt x="844337" y="160020"/>
                    </a:lnTo>
                    <a:lnTo>
                      <a:pt x="684317" y="0"/>
                    </a:ln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63500" y="-12700"/>
                <a:ext cx="717337" cy="762000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6299"/>
                  </a:lnSpc>
                </a:pPr>
                <a:r>
                  <a:rPr lang="en-US" b="true" sz="4499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2</a:t>
                </a: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2013879" y="205187"/>
              <a:ext cx="10182772" cy="1085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Cơ sở lý thuyết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526110" y="5505557"/>
            <a:ext cx="8805816" cy="1250800"/>
            <a:chOff x="0" y="0"/>
            <a:chExt cx="11741088" cy="1667733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667733" cy="1667733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65278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652780"/>
                    </a:lnTo>
                    <a:lnTo>
                      <a:pt x="160020" y="812800"/>
                    </a:lnTo>
                    <a:lnTo>
                      <a:pt x="652780" y="812800"/>
                    </a:lnTo>
                    <a:lnTo>
                      <a:pt x="812800" y="652780"/>
                    </a:lnTo>
                    <a:lnTo>
                      <a:pt x="812800" y="160020"/>
                    </a:lnTo>
                    <a:lnTo>
                      <a:pt x="652780" y="0"/>
                    </a:ln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63500" y="-12700"/>
                <a:ext cx="685800" cy="762000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6299"/>
                  </a:lnSpc>
                </a:pPr>
                <a:r>
                  <a:rPr lang="en-US" b="true" sz="4499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3</a:t>
                </a: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938658" y="205187"/>
              <a:ext cx="9802431" cy="1085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Demo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526110" y="7375482"/>
            <a:ext cx="9137963" cy="1250800"/>
            <a:chOff x="0" y="0"/>
            <a:chExt cx="12183950" cy="1667733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730638" cy="1667733"/>
              <a:chOff x="0" y="0"/>
              <a:chExt cx="843458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4345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3458">
                    <a:moveTo>
                      <a:pt x="683438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652780"/>
                    </a:lnTo>
                    <a:lnTo>
                      <a:pt x="160020" y="812800"/>
                    </a:lnTo>
                    <a:lnTo>
                      <a:pt x="683438" y="812800"/>
                    </a:lnTo>
                    <a:lnTo>
                      <a:pt x="843458" y="652780"/>
                    </a:lnTo>
                    <a:lnTo>
                      <a:pt x="843458" y="160020"/>
                    </a:lnTo>
                    <a:lnTo>
                      <a:pt x="683438" y="0"/>
                    </a:lnTo>
                    <a:close/>
                  </a:path>
                </a:pathLst>
              </a:custGeom>
              <a:solidFill>
                <a:srgbClr val="0345E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63500" y="-12700"/>
                <a:ext cx="716458" cy="762000"/>
              </a:xfrm>
              <a:prstGeom prst="rect">
                <a:avLst/>
              </a:prstGeom>
            </p:spPr>
            <p:txBody>
              <a:bodyPr anchor="ctr" rtlCol="false" tIns="44470" lIns="44470" bIns="44470" rIns="44470"/>
              <a:lstStyle/>
              <a:p>
                <a:pPr algn="ctr">
                  <a:lnSpc>
                    <a:spcPts val="6299"/>
                  </a:lnSpc>
                </a:pPr>
                <a:r>
                  <a:rPr lang="en-US" b="true" sz="4499">
                    <a:solidFill>
                      <a:srgbClr val="FFFFFF"/>
                    </a:solidFill>
                    <a:latin typeface="Garet Bold"/>
                    <a:ea typeface="Garet Bold"/>
                    <a:cs typeface="Garet Bold"/>
                    <a:sym typeface="Garet Bold"/>
                  </a:rPr>
                  <a:t>4</a:t>
                </a: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011782" y="205187"/>
              <a:ext cx="10172169" cy="1085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 luận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5220"/>
            <a:chOff x="0" y="0"/>
            <a:chExt cx="4816593" cy="422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2774"/>
            </a:xfrm>
            <a:custGeom>
              <a:avLst/>
              <a:gdLst/>
              <a:ahLst/>
              <a:cxnLst/>
              <a:rect r="r" b="b" t="t" l="l"/>
              <a:pathLst>
                <a:path h="422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2774"/>
                  </a:lnTo>
                  <a:lnTo>
                    <a:pt x="0" y="422774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04336" y="802610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497802" y="1219358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340515" y="1679972"/>
            <a:ext cx="6523594" cy="3927045"/>
          </a:xfrm>
          <a:custGeom>
            <a:avLst/>
            <a:gdLst/>
            <a:ahLst/>
            <a:cxnLst/>
            <a:rect r="r" b="b" t="t" l="l"/>
            <a:pathLst>
              <a:path h="3927045" w="6523594">
                <a:moveTo>
                  <a:pt x="0" y="0"/>
                </a:moveTo>
                <a:lnTo>
                  <a:pt x="6523594" y="0"/>
                </a:lnTo>
                <a:lnTo>
                  <a:pt x="6523594" y="3927045"/>
                </a:lnTo>
                <a:lnTo>
                  <a:pt x="0" y="392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47" r="0" b="-774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40515" y="5925737"/>
            <a:ext cx="6523594" cy="4184407"/>
          </a:xfrm>
          <a:custGeom>
            <a:avLst/>
            <a:gdLst/>
            <a:ahLst/>
            <a:cxnLst/>
            <a:rect r="r" b="b" t="t" l="l"/>
            <a:pathLst>
              <a:path h="4184407" w="6523594">
                <a:moveTo>
                  <a:pt x="0" y="0"/>
                </a:moveTo>
                <a:lnTo>
                  <a:pt x="6523594" y="0"/>
                </a:lnTo>
                <a:lnTo>
                  <a:pt x="6523594" y="4184408"/>
                </a:lnTo>
                <a:lnTo>
                  <a:pt x="0" y="4184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48" t="-20329" r="0" b="-19974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68411" y="1698092"/>
            <a:ext cx="10504584" cy="757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- Thực trạng: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 nạn giao thông gây hậu quả nghiêm trọng tại Việt Nam.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Năm 2024:</a:t>
            </a:r>
          </a:p>
          <a:p>
            <a:pPr algn="just" marL="1511301" indent="-503767" lvl="2">
              <a:lnSpc>
                <a:spcPts val="54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23.484 vụ tai nạn</a:t>
            </a:r>
          </a:p>
          <a:p>
            <a:pPr algn="just" marL="1511301" indent="-503767" lvl="2">
              <a:lnSpc>
                <a:spcPts val="54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10.944 người tử vong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 đội mũ bảo hiểm là nguyên nhân chính</a:t>
            </a:r>
          </a:p>
          <a:p>
            <a:pPr algn="just">
              <a:lnSpc>
                <a:spcPts val="5425"/>
              </a:lnSpc>
            </a:pPr>
            <a:r>
              <a:rPr lang="en-US" b="true" sz="35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- Thách thức: 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Thiếu nhân lực để giám sát liên tục 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Phạm vi giám sát còn hạn chế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Hiệu quả thấp, dễ bỏ sót vi phạm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9841"/>
            <a:ext cx="7375636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11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1. Tổng quan đề tài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080265" y="8993540"/>
            <a:ext cx="152400" cy="2381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5220"/>
            <a:chOff x="0" y="0"/>
            <a:chExt cx="4816593" cy="422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2774"/>
            </a:xfrm>
            <a:custGeom>
              <a:avLst/>
              <a:gdLst/>
              <a:ahLst/>
              <a:cxnLst/>
              <a:rect r="r" b="b" t="t" l="l"/>
              <a:pathLst>
                <a:path h="422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2774"/>
                  </a:lnTo>
                  <a:lnTo>
                    <a:pt x="0" y="422774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04336" y="802610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497802" y="1219358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842367"/>
            <a:ext cx="12722972" cy="346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- Mục t</a:t>
            </a: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iêu: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Xây dựng hệ thống tự động phát hiện hành vi không đội mũ bảo hiểm bằng Deep Learning.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Hỗ trợ giám sát giao thông hiệu quả, nâng cao ý thức người tham gia.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973700" y="1814227"/>
            <a:ext cx="3722975" cy="3777926"/>
          </a:xfrm>
          <a:custGeom>
            <a:avLst/>
            <a:gdLst/>
            <a:ahLst/>
            <a:cxnLst/>
            <a:rect r="r" b="b" t="t" l="l"/>
            <a:pathLst>
              <a:path h="3777926" w="3722975">
                <a:moveTo>
                  <a:pt x="0" y="0"/>
                </a:moveTo>
                <a:lnTo>
                  <a:pt x="3722975" y="0"/>
                </a:lnTo>
                <a:lnTo>
                  <a:pt x="3722975" y="3777926"/>
                </a:lnTo>
                <a:lnTo>
                  <a:pt x="0" y="3777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79841"/>
            <a:ext cx="7375636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11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1. Tổng quan đề tài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080265" y="8993540"/>
            <a:ext cx="152400" cy="2381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839803"/>
            <a:ext cx="16667975" cy="253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- Phạm vi: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Mô hình: Sử dụng YOLO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Dữ liệu: Ảnh và video từ camera giám sát liên quan đến giao thông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Chức năng: Phân loại “helmet” và “no_helmet”, hiển thị bounding box.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5220"/>
            <a:chOff x="0" y="0"/>
            <a:chExt cx="4816593" cy="422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2774"/>
            </a:xfrm>
            <a:custGeom>
              <a:avLst/>
              <a:gdLst/>
              <a:ahLst/>
              <a:cxnLst/>
              <a:rect r="r" b="b" t="t" l="l"/>
              <a:pathLst>
                <a:path h="422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2774"/>
                  </a:lnTo>
                  <a:lnTo>
                    <a:pt x="0" y="422774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04336" y="802610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497802" y="1219358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79841"/>
            <a:ext cx="7375636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11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2. Cơ sở lý thuyết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0265" y="8993540"/>
            <a:ext cx="152400" cy="2381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46137"/>
            <a:ext cx="16230600" cy="209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a. Giới thiệu về Object detection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bài toán xác định vị trí và loại đối tượng trong ảnh/video.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quả: Bounding box và nhãn cho từng đối tượng được phát hiện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142107" y="3969945"/>
            <a:ext cx="8003786" cy="5956916"/>
          </a:xfrm>
          <a:custGeom>
            <a:avLst/>
            <a:gdLst/>
            <a:ahLst/>
            <a:cxnLst/>
            <a:rect r="r" b="b" t="t" l="l"/>
            <a:pathLst>
              <a:path h="5956916" w="8003786">
                <a:moveTo>
                  <a:pt x="0" y="0"/>
                </a:moveTo>
                <a:lnTo>
                  <a:pt x="8003786" y="0"/>
                </a:lnTo>
                <a:lnTo>
                  <a:pt x="8003786" y="5956916"/>
                </a:lnTo>
                <a:lnTo>
                  <a:pt x="0" y="5956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5220"/>
            <a:chOff x="0" y="0"/>
            <a:chExt cx="4816593" cy="422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2774"/>
            </a:xfrm>
            <a:custGeom>
              <a:avLst/>
              <a:gdLst/>
              <a:ahLst/>
              <a:cxnLst/>
              <a:rect r="r" b="b" t="t" l="l"/>
              <a:pathLst>
                <a:path h="422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2774"/>
                  </a:lnTo>
                  <a:lnTo>
                    <a:pt x="0" y="422774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04336" y="802610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497802" y="1219358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79841"/>
            <a:ext cx="7375636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11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2. Cơ sở lý thuyết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0265" y="8993540"/>
            <a:ext cx="152400" cy="2381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46137"/>
            <a:ext cx="16230600" cy="72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nhóm mô hình Object Detection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928594" y="2424034"/>
            <a:ext cx="11138418" cy="7312830"/>
          </a:xfrm>
          <a:custGeom>
            <a:avLst/>
            <a:gdLst/>
            <a:ahLst/>
            <a:cxnLst/>
            <a:rect r="r" b="b" t="t" l="l"/>
            <a:pathLst>
              <a:path h="7312830" w="11138418">
                <a:moveTo>
                  <a:pt x="0" y="0"/>
                </a:moveTo>
                <a:lnTo>
                  <a:pt x="11138417" y="0"/>
                </a:lnTo>
                <a:lnTo>
                  <a:pt x="11138417" y="7312830"/>
                </a:lnTo>
                <a:lnTo>
                  <a:pt x="0" y="731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293" r="0" b="-1559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5220"/>
            <a:chOff x="0" y="0"/>
            <a:chExt cx="4816593" cy="422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2774"/>
            </a:xfrm>
            <a:custGeom>
              <a:avLst/>
              <a:gdLst/>
              <a:ahLst/>
              <a:cxnLst/>
              <a:rect r="r" b="b" t="t" l="l"/>
              <a:pathLst>
                <a:path h="422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2774"/>
                  </a:lnTo>
                  <a:lnTo>
                    <a:pt x="0" y="422774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04336" y="802610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497802" y="1219358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79841"/>
            <a:ext cx="7375636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11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2. Cơ sở lý thuyết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0265" y="8993540"/>
            <a:ext cx="152400" cy="2381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46137"/>
            <a:ext cx="16230600" cy="346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b. Giới thiệu về YOLO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hình phát hiện vật thể theo thời gian thực.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Cách thức hoạt động:</a:t>
            </a:r>
          </a:p>
          <a:p>
            <a:pPr algn="just" marL="1511301" indent="-503767" lvl="2">
              <a:lnSpc>
                <a:spcPts val="54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Chia ảnh đầu vào thành các ô lưới</a:t>
            </a:r>
          </a:p>
          <a:p>
            <a:pPr algn="just" marL="1511301" indent="-503767" lvl="2">
              <a:lnSpc>
                <a:spcPts val="542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Mỗi ô lưới dự đoán bounding box và nhãn cho các đối tượng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304770" y="5143500"/>
            <a:ext cx="7932063" cy="5007115"/>
          </a:xfrm>
          <a:custGeom>
            <a:avLst/>
            <a:gdLst/>
            <a:ahLst/>
            <a:cxnLst/>
            <a:rect r="r" b="b" t="t" l="l"/>
            <a:pathLst>
              <a:path h="5007115" w="7932063">
                <a:moveTo>
                  <a:pt x="0" y="0"/>
                </a:moveTo>
                <a:lnTo>
                  <a:pt x="7932063" y="0"/>
                </a:lnTo>
                <a:lnTo>
                  <a:pt x="7932063" y="5007115"/>
                </a:lnTo>
                <a:lnTo>
                  <a:pt x="0" y="5007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5220"/>
            <a:chOff x="0" y="0"/>
            <a:chExt cx="4816593" cy="422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2774"/>
            </a:xfrm>
            <a:custGeom>
              <a:avLst/>
              <a:gdLst/>
              <a:ahLst/>
              <a:cxnLst/>
              <a:rect r="r" b="b" t="t" l="l"/>
              <a:pathLst>
                <a:path h="422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2774"/>
                  </a:lnTo>
                  <a:lnTo>
                    <a:pt x="0" y="422774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04336" y="802610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497802" y="1219358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79841"/>
            <a:ext cx="7375636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11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2. Cơ sở lý thuyết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0265" y="8993540"/>
            <a:ext cx="152400" cy="2381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44728"/>
            <a:ext cx="16230600" cy="277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YOLOv11 được chọn bởi: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Phiên bản mới nhất, tốc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độ nhanh, phù hợp với thời gian thực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Chính xác cao với đối tượng nhỏ (mũ bảo hiểm)</a:t>
            </a:r>
          </a:p>
          <a:p>
            <a:pPr algn="just" marL="755651" indent="-377825" lvl="1">
              <a:lnSpc>
                <a:spcPts val="542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Tối ưu hiệu năng, dễ triển khai trên web và thiết bị tầm trung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266008" y="4422942"/>
            <a:ext cx="10463589" cy="5598020"/>
          </a:xfrm>
          <a:custGeom>
            <a:avLst/>
            <a:gdLst/>
            <a:ahLst/>
            <a:cxnLst/>
            <a:rect r="r" b="b" t="t" l="l"/>
            <a:pathLst>
              <a:path h="5598020" w="10463589">
                <a:moveTo>
                  <a:pt x="0" y="0"/>
                </a:moveTo>
                <a:lnTo>
                  <a:pt x="10463589" y="0"/>
                </a:lnTo>
                <a:lnTo>
                  <a:pt x="10463589" y="5598020"/>
                </a:lnTo>
                <a:lnTo>
                  <a:pt x="0" y="5598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05220"/>
            <a:chOff x="0" y="0"/>
            <a:chExt cx="4816593" cy="422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22774"/>
            </a:xfrm>
            <a:custGeom>
              <a:avLst/>
              <a:gdLst/>
              <a:ahLst/>
              <a:cxnLst/>
              <a:rect r="r" b="b" t="t" l="l"/>
              <a:pathLst>
                <a:path h="4227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2774"/>
                  </a:lnTo>
                  <a:lnTo>
                    <a:pt x="0" y="422774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498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0861" y="6749958"/>
            <a:ext cx="4596322" cy="459632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8404336" y="802610"/>
            <a:ext cx="1479329" cy="14793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497802" y="1219358"/>
            <a:ext cx="771724" cy="7717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79841"/>
            <a:ext cx="7375636" cy="107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11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2. Cơ sở lý thuyết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0265" y="8993540"/>
            <a:ext cx="152400" cy="2381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345E4"/>
                </a:solidFill>
                <a:latin typeface="Arial Bold"/>
                <a:ea typeface="Arial Bold"/>
                <a:cs typeface="Arial Bold"/>
                <a:sym typeface="Arial Bold"/>
              </a:rPr>
              <a:t>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44728"/>
            <a:ext cx="16230600" cy="72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Kiến trúc YOLO</a:t>
            </a: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v11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283410" y="2422625"/>
            <a:ext cx="12428785" cy="7457271"/>
          </a:xfrm>
          <a:custGeom>
            <a:avLst/>
            <a:gdLst/>
            <a:ahLst/>
            <a:cxnLst/>
            <a:rect r="r" b="b" t="t" l="l"/>
            <a:pathLst>
              <a:path h="7457271" w="12428785">
                <a:moveTo>
                  <a:pt x="0" y="0"/>
                </a:moveTo>
                <a:lnTo>
                  <a:pt x="12428785" y="0"/>
                </a:lnTo>
                <a:lnTo>
                  <a:pt x="12428785" y="7457271"/>
                </a:lnTo>
                <a:lnTo>
                  <a:pt x="0" y="745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DAGqJN3M3mY</dc:identifier>
  <dcterms:modified xsi:type="dcterms:W3CDTF">2011-08-01T06:04:30Z</dcterms:modified>
  <cp:revision>1</cp:revision>
  <dc:title>Đồ án tốt nghiệp</dc:title>
</cp:coreProperties>
</file>